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59" r:id="rId3"/>
    <p:sldId id="314" r:id="rId4"/>
    <p:sldId id="275" r:id="rId5"/>
    <p:sldId id="330" r:id="rId6"/>
    <p:sldId id="335" r:id="rId7"/>
    <p:sldId id="336" r:id="rId8"/>
    <p:sldId id="313" r:id="rId9"/>
    <p:sldId id="274" r:id="rId10"/>
    <p:sldId id="326" r:id="rId11"/>
    <p:sldId id="315" r:id="rId12"/>
    <p:sldId id="316" r:id="rId13"/>
    <p:sldId id="331" r:id="rId14"/>
    <p:sldId id="337" r:id="rId15"/>
    <p:sldId id="333" r:id="rId16"/>
    <p:sldId id="338" r:id="rId17"/>
    <p:sldId id="334" r:id="rId18"/>
    <p:sldId id="327" r:id="rId19"/>
    <p:sldId id="285" r:id="rId20"/>
    <p:sldId id="307" r:id="rId21"/>
    <p:sldId id="310" r:id="rId22"/>
    <p:sldId id="329" r:id="rId23"/>
    <p:sldId id="340" r:id="rId24"/>
    <p:sldId id="341" r:id="rId25"/>
    <p:sldId id="342" r:id="rId26"/>
    <p:sldId id="343" r:id="rId27"/>
    <p:sldId id="283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Medium" panose="020B0603050203000203" pitchFamily="34" charset="0"/>
      <p:regular r:id="rId38"/>
      <p:bold r:id="rId39"/>
      <p:italic r:id="rId40"/>
      <p:bold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Rubik" panose="02000604000000020004" pitchFamily="2" charset="-79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908" autoAdjust="0"/>
  </p:normalViewPr>
  <p:slideViewPr>
    <p:cSldViewPr snapToGrid="0">
      <p:cViewPr varScale="1">
        <p:scale>
          <a:sx n="87" d="100"/>
          <a:sy n="87" d="100"/>
        </p:scale>
        <p:origin x="133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Example Accuracy Table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ANN</c:v>
                </c:pt>
                <c:pt idx="2">
                  <c:v>Naïve Bayes</c:v>
                </c:pt>
                <c:pt idx="3">
                  <c:v>Logistic Regression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0.85</c:v>
                </c:pt>
                <c:pt idx="1">
                  <c:v>0.78</c:v>
                </c:pt>
                <c:pt idx="2">
                  <c:v>0.92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ANN</c:v>
                </c:pt>
                <c:pt idx="2">
                  <c:v>Naïve Bayes</c:v>
                </c:pt>
                <c:pt idx="3">
                  <c:v>Logistic Regression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0.91</c:v>
                </c:pt>
                <c:pt idx="1">
                  <c:v>0.81</c:v>
                </c:pt>
                <c:pt idx="2">
                  <c:v>0.94</c:v>
                </c:pt>
                <c:pt idx="3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ANN</c:v>
                </c:pt>
                <c:pt idx="2">
                  <c:v>Naïve Bayes</c:v>
                </c:pt>
                <c:pt idx="3">
                  <c:v>Logistic Regression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0.92</c:v>
                </c:pt>
                <c:pt idx="1">
                  <c:v>0.86</c:v>
                </c:pt>
                <c:pt idx="2">
                  <c:v>0.95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ANN</c:v>
                </c:pt>
                <c:pt idx="2">
                  <c:v>Naïve Bayes</c:v>
                </c:pt>
                <c:pt idx="3">
                  <c:v>Logistic Regression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0.89</c:v>
                </c:pt>
                <c:pt idx="1">
                  <c:v>0.87</c:v>
                </c:pt>
                <c:pt idx="2">
                  <c:v>0.93</c:v>
                </c:pt>
                <c:pt idx="3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SVM</c:v>
                </c:pt>
                <c:pt idx="1">
                  <c:v>ANN</c:v>
                </c:pt>
                <c:pt idx="2">
                  <c:v>Naïve Bayes</c:v>
                </c:pt>
                <c:pt idx="3">
                  <c:v>Logistic Regression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0.88</c:v>
                </c:pt>
                <c:pt idx="1">
                  <c:v>0.88</c:v>
                </c:pt>
                <c:pt idx="2">
                  <c:v>0.91</c:v>
                </c:pt>
                <c:pt idx="3">
                  <c:v>0.92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Replace All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Normalize the Data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Replace All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Normalize the Data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paper "</a:t>
            </a:r>
            <a:r>
              <a:rPr lang="en-US" dirty="0" err="1"/>
              <a:t>Automted</a:t>
            </a:r>
            <a:r>
              <a:rPr lang="en-US" dirty="0"/>
              <a:t>----" we selected for the research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is a complication of diabetes. Current situation, they are used to retinal images for identify the diagnosis.--------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And, The retinal images are used in detecting DR may heavily rely on the quality and clarity for the performance.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This research paper has several limitation, first thing here used a small sample size database, and a single type of neural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It involves studying the transcriptome, which is the complete set of RNA molecules transcribed from the genes in a cell or tissue. In this context, "in-depth transcriptomic analyses" means conducting comprehensive and detailed investigations into gene expression patterns and changes in the context of diabetic retinopathy.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RNA sequencing, is a high-throughput sequencing technique used to analyze the transcriptome of a biological sample. It provides a comprehensive and quantitative measurement of RNA molecules present in a sample, allowing researchers to study gene expression and transcriptomic profiles.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Total RNA: Total RNA refers to the entirety of RNA molecules present in a biological sample, such as a tissue or cell. It includes all types of RNA, including messenger RNA (mRNA), ribosomal RNA (rRNA), and transfer RNA (tRNA), among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RNA: Small RNA refers to a specific class of short RNA molecules, typically ranging from 20 to 200 nucleotides in length. </a:t>
            </a:r>
            <a:r>
              <a:rPr lang="en-US"/>
              <a:t>Small RNA molecules have diverse functions and play important roles in regulating gene expression and various cellular processes.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ninenox.com/2020/09/24/%E0%B8%97%E0%B8%B3%E0%B8%84%E0%B8%A7%E0%B8%B2%E0%B8%A1%E0%B9%80%E0%B8%82%E0%B9%89%E0%B8%B2%E0%B9%83%E0%B8%88-accuracyprecisionrecallf1-score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0504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EC6070 – COMPUTER ENGINEERING RESEARCH PROJECT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(Handling Missing Values, Normalizing)</a:t>
            </a:r>
            <a:endParaRPr lang="en-US" sz="2800" dirty="0">
              <a:latin typeface="Rubik" panose="02000604000000020004" pitchFamily="2" charset="-79"/>
              <a:cs typeface="Rubik" panose="02000604000000020004" pitchFamily="2" charset="-79"/>
              <a:sym typeface="IBM Plex Sans Medium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 err="1"/>
              <a:t>totalRNA</a:t>
            </a:r>
            <a:endParaRPr lang="en-US" sz="1800" dirty="0"/>
          </a:p>
          <a:p>
            <a:pPr marL="1371600" lvl="2" indent="-457200"/>
            <a:r>
              <a:rPr lang="en-US" sz="1800" dirty="0" err="1"/>
              <a:t>smallRNA</a:t>
            </a:r>
            <a:endParaRPr lang="en-US" sz="18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044685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813560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0;p42">
            <a:extLst>
              <a:ext uri="{FF2B5EF4-FFF2-40B4-BE49-F238E27FC236}">
                <a16:creationId xmlns:a16="http://schemas.microsoft.com/office/drawing/2014/main" id="{FAC6C3F9-6E46-1792-E91D-CBF4ED819FDB}"/>
              </a:ext>
            </a:extLst>
          </p:cNvPr>
          <p:cNvSpPr/>
          <p:nvPr/>
        </p:nvSpPr>
        <p:spPr>
          <a:xfrm>
            <a:off x="3122491" y="1901305"/>
            <a:ext cx="290322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INFORMATION GAIN</a:t>
            </a:r>
            <a:endParaRPr sz="22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" name="Google Shape;541;p42">
            <a:extLst>
              <a:ext uri="{FF2B5EF4-FFF2-40B4-BE49-F238E27FC236}">
                <a16:creationId xmlns:a16="http://schemas.microsoft.com/office/drawing/2014/main" id="{325D865F-C2BE-43AD-0965-5B51D21AB1E4}"/>
              </a:ext>
            </a:extLst>
          </p:cNvPr>
          <p:cNvSpPr/>
          <p:nvPr/>
        </p:nvSpPr>
        <p:spPr>
          <a:xfrm>
            <a:off x="719972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  <a:endParaRPr sz="1600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" name="Google Shape;542;p42">
            <a:extLst>
              <a:ext uri="{FF2B5EF4-FFF2-40B4-BE49-F238E27FC236}">
                <a16:creationId xmlns:a16="http://schemas.microsoft.com/office/drawing/2014/main" id="{39B0041E-B779-DB52-1285-02B65774B558}"/>
              </a:ext>
            </a:extLst>
          </p:cNvPr>
          <p:cNvSpPr/>
          <p:nvPr/>
        </p:nvSpPr>
        <p:spPr>
          <a:xfrm>
            <a:off x="2280204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0" name="Google Shape;547;p42">
            <a:extLst>
              <a:ext uri="{FF2B5EF4-FFF2-40B4-BE49-F238E27FC236}">
                <a16:creationId xmlns:a16="http://schemas.microsoft.com/office/drawing/2014/main" id="{C0BFE346-D26B-A4AC-7FD0-3EB1C157F6B4}"/>
              </a:ext>
            </a:extLst>
          </p:cNvPr>
          <p:cNvSpPr/>
          <p:nvPr/>
        </p:nvSpPr>
        <p:spPr>
          <a:xfrm>
            <a:off x="3840436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1" name="Google Shape;548;p42">
            <a:extLst>
              <a:ext uri="{FF2B5EF4-FFF2-40B4-BE49-F238E27FC236}">
                <a16:creationId xmlns:a16="http://schemas.microsoft.com/office/drawing/2014/main" id="{5A998E93-5D94-3074-46F7-C91484030CD9}"/>
              </a:ext>
            </a:extLst>
          </p:cNvPr>
          <p:cNvSpPr/>
          <p:nvPr/>
        </p:nvSpPr>
        <p:spPr>
          <a:xfrm>
            <a:off x="5400668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sp>
        <p:nvSpPr>
          <p:cNvPr id="16" name="Google Shape;553;p42">
            <a:extLst>
              <a:ext uri="{FF2B5EF4-FFF2-40B4-BE49-F238E27FC236}">
                <a16:creationId xmlns:a16="http://schemas.microsoft.com/office/drawing/2014/main" id="{3AC9637A-B57C-5E19-68E8-64B9DEC0AB22}"/>
              </a:ext>
            </a:extLst>
          </p:cNvPr>
          <p:cNvSpPr/>
          <p:nvPr/>
        </p:nvSpPr>
        <p:spPr>
          <a:xfrm>
            <a:off x="6960900" y="3165955"/>
            <a:ext cx="1463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Features</a:t>
            </a:r>
          </a:p>
        </p:txBody>
      </p:sp>
      <p:cxnSp>
        <p:nvCxnSpPr>
          <p:cNvPr id="19" name="Google Shape;556;p42">
            <a:extLst>
              <a:ext uri="{FF2B5EF4-FFF2-40B4-BE49-F238E27FC236}">
                <a16:creationId xmlns:a16="http://schemas.microsoft.com/office/drawing/2014/main" id="{ADE51256-B7DE-E176-C9E9-42A011A497C0}"/>
              </a:ext>
            </a:extLst>
          </p:cNvPr>
          <p:cNvCxnSpPr>
            <a:cxnSpLocks/>
            <a:stCxn id="3" idx="1"/>
            <a:endCxn id="4" idx="0"/>
          </p:cNvCxnSpPr>
          <p:nvPr/>
        </p:nvCxnSpPr>
        <p:spPr>
          <a:xfrm rot="10800000" flipV="1">
            <a:off x="1451523" y="2126905"/>
            <a:ext cx="1670969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57;p42">
            <a:extLst>
              <a:ext uri="{FF2B5EF4-FFF2-40B4-BE49-F238E27FC236}">
                <a16:creationId xmlns:a16="http://schemas.microsoft.com/office/drawing/2014/main" id="{3C66D536-0F79-0F14-273C-82352C474376}"/>
              </a:ext>
            </a:extLst>
          </p:cNvPr>
          <p:cNvCxnSpPr>
            <a:cxnSpLocks/>
            <a:stCxn id="3" idx="1"/>
            <a:endCxn id="5" idx="0"/>
          </p:cNvCxnSpPr>
          <p:nvPr/>
        </p:nvCxnSpPr>
        <p:spPr>
          <a:xfrm rot="10800000" flipV="1">
            <a:off x="3011755" y="2126905"/>
            <a:ext cx="110737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58;p42">
            <a:extLst>
              <a:ext uri="{FF2B5EF4-FFF2-40B4-BE49-F238E27FC236}">
                <a16:creationId xmlns:a16="http://schemas.microsoft.com/office/drawing/2014/main" id="{A5C9C98A-DA69-B422-A8CA-D520E805B1B3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 rot="5400000">
            <a:off x="4166319" y="2758173"/>
            <a:ext cx="813450" cy="211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59;p42">
            <a:extLst>
              <a:ext uri="{FF2B5EF4-FFF2-40B4-BE49-F238E27FC236}">
                <a16:creationId xmlns:a16="http://schemas.microsoft.com/office/drawing/2014/main" id="{C977EA74-FC50-8D93-457C-1B335DA8A939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6025711" y="2126905"/>
            <a:ext cx="106507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560;p42">
            <a:extLst>
              <a:ext uri="{FF2B5EF4-FFF2-40B4-BE49-F238E27FC236}">
                <a16:creationId xmlns:a16="http://schemas.microsoft.com/office/drawing/2014/main" id="{B12827D9-D478-1B26-18DE-048F6E9EE9DA}"/>
              </a:ext>
            </a:extLst>
          </p:cNvPr>
          <p:cNvCxnSpPr>
            <a:cxnSpLocks/>
            <a:stCxn id="3" idx="3"/>
            <a:endCxn id="16" idx="0"/>
          </p:cNvCxnSpPr>
          <p:nvPr/>
        </p:nvCxnSpPr>
        <p:spPr>
          <a:xfrm>
            <a:off x="6025711" y="2126905"/>
            <a:ext cx="1666739" cy="1039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Regularization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02042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ED94B05-4382-2F6E-1FAF-8AF91CBF3A27}"/>
              </a:ext>
            </a:extLst>
          </p:cNvPr>
          <p:cNvSpPr/>
          <p:nvPr/>
        </p:nvSpPr>
        <p:spPr>
          <a:xfrm>
            <a:off x="5151120" y="3901440"/>
            <a:ext cx="115062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8F83D8-F03F-A849-E8FC-972EDC919A50}"/>
              </a:ext>
            </a:extLst>
          </p:cNvPr>
          <p:cNvCxnSpPr/>
          <p:nvPr/>
        </p:nvCxnSpPr>
        <p:spPr>
          <a:xfrm flipH="1">
            <a:off x="2621280" y="1173480"/>
            <a:ext cx="3185160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5C062-C0B7-0EB3-4C2A-D5819C4BFF5A}"/>
              </a:ext>
            </a:extLst>
          </p:cNvPr>
          <p:cNvSpPr txBox="1"/>
          <p:nvPr/>
        </p:nvSpPr>
        <p:spPr>
          <a:xfrm>
            <a:off x="720000" y="1062757"/>
            <a:ext cx="792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Analyze the Performance and Select the Best Molecular Type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F29ADBFE-1D94-3630-1B03-71F1EE69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795" y="1539241"/>
            <a:ext cx="5815965" cy="327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1062757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555578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8203"/>
              </p:ext>
            </p:extLst>
          </p:nvPr>
        </p:nvGraphicFramePr>
        <p:xfrm>
          <a:off x="435527" y="346180"/>
          <a:ext cx="8092440" cy="44511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60003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03139"/>
              </p:ext>
            </p:extLst>
          </p:nvPr>
        </p:nvGraphicFramePr>
        <p:xfrm>
          <a:off x="486889" y="275318"/>
          <a:ext cx="8098972" cy="4593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2678</TotalTime>
  <Words>2614</Words>
  <Application>Microsoft Office PowerPoint</Application>
  <PresentationFormat>On-screen Show (16:9)</PresentationFormat>
  <Paragraphs>365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Rubik</vt:lpstr>
      <vt:lpstr>-apple-system</vt:lpstr>
      <vt:lpstr>IBM Plex Sans</vt:lpstr>
      <vt:lpstr>IBM Plex Sans SemiBold</vt:lpstr>
      <vt:lpstr>Calibri</vt:lpstr>
      <vt:lpstr>Arial</vt:lpstr>
      <vt:lpstr>IBM Plex Sans Medium</vt:lpstr>
      <vt:lpstr>Proxima Nova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Selection</vt:lpstr>
      <vt:lpstr>Models Building</vt:lpstr>
      <vt:lpstr>PowerPoint Presentation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27</cp:revision>
  <dcterms:modified xsi:type="dcterms:W3CDTF">2023-08-24T03:58:01Z</dcterms:modified>
</cp:coreProperties>
</file>